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84C4"/>
    <a:srgbClr val="0068B1"/>
    <a:srgbClr val="009F8D"/>
    <a:srgbClr val="906E30"/>
    <a:srgbClr val="A4723A"/>
    <a:srgbClr val="664724"/>
    <a:srgbClr val="645226"/>
    <a:srgbClr val="640000"/>
    <a:srgbClr val="3E00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472" autoAdjust="0"/>
  </p:normalViewPr>
  <p:slideViewPr>
    <p:cSldViewPr snapToGrid="0">
      <p:cViewPr varScale="1">
        <p:scale>
          <a:sx n="40" d="100"/>
          <a:sy n="40" d="100"/>
        </p:scale>
        <p:origin x="1968" y="60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2945659" cy="498056"/>
          </a:xfrm>
          <a:prstGeom prst="rect">
            <a:avLst/>
          </a:prstGeom>
        </p:spPr>
        <p:txBody>
          <a:bodyPr vert="horz" lIns="91393" tIns="45697" rIns="91393" bIns="4569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6" y="5"/>
            <a:ext cx="2945659" cy="498056"/>
          </a:xfrm>
          <a:prstGeom prst="rect">
            <a:avLst/>
          </a:prstGeom>
        </p:spPr>
        <p:txBody>
          <a:bodyPr vert="horz" lIns="91393" tIns="45697" rIns="91393" bIns="45697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3450" y="1239838"/>
            <a:ext cx="23907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3" tIns="45697" rIns="91393" bIns="4569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393" tIns="45697" rIns="91393" bIns="4569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28587"/>
            <a:ext cx="2945659" cy="498055"/>
          </a:xfrm>
          <a:prstGeom prst="rect">
            <a:avLst/>
          </a:prstGeom>
        </p:spPr>
        <p:txBody>
          <a:bodyPr vert="horz" lIns="91393" tIns="45697" rIns="91393" bIns="4569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6" y="9428587"/>
            <a:ext cx="2945659" cy="498055"/>
          </a:xfrm>
          <a:prstGeom prst="rect">
            <a:avLst/>
          </a:prstGeom>
        </p:spPr>
        <p:txBody>
          <a:bodyPr vert="horz" lIns="91393" tIns="45697" rIns="91393" bIns="45697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93CC5-A9B8-46A1-B8C3-70AA73E05DA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497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465" y="0"/>
            <a:ext cx="7805040" cy="10907713"/>
          </a:xfrm>
          <a:prstGeom prst="rect">
            <a:avLst/>
          </a:prstGeom>
        </p:spPr>
      </p:pic>
      <p:grpSp>
        <p:nvGrpSpPr>
          <p:cNvPr id="8" name="グループ化 7"/>
          <p:cNvGrpSpPr/>
          <p:nvPr/>
        </p:nvGrpSpPr>
        <p:grpSpPr>
          <a:xfrm>
            <a:off x="-25400" y="6143316"/>
            <a:ext cx="7800975" cy="3010764"/>
            <a:chOff x="7810796" y="6241157"/>
            <a:chExt cx="7805040" cy="3010764"/>
          </a:xfrm>
        </p:grpSpPr>
        <p:pic>
          <p:nvPicPr>
            <p:cNvPr id="37" name="図 3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028" b="74525"/>
            <a:stretch/>
          </p:blipFill>
          <p:spPr>
            <a:xfrm>
              <a:off x="7810796" y="6241157"/>
              <a:ext cx="7805040" cy="1575924"/>
            </a:xfrm>
            <a:prstGeom prst="rect">
              <a:avLst/>
            </a:prstGeom>
          </p:spPr>
        </p:pic>
        <p:pic>
          <p:nvPicPr>
            <p:cNvPr id="40" name="図 3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028" b="74525"/>
            <a:stretch/>
          </p:blipFill>
          <p:spPr>
            <a:xfrm>
              <a:off x="7810796" y="7675997"/>
              <a:ext cx="7805040" cy="1575924"/>
            </a:xfrm>
            <a:prstGeom prst="rect">
              <a:avLst/>
            </a:prstGeom>
          </p:spPr>
        </p:pic>
      </p:grpSp>
      <p:pic>
        <p:nvPicPr>
          <p:cNvPr id="33" name="図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14" y="831394"/>
            <a:ext cx="1751530" cy="1031273"/>
          </a:xfrm>
          <a:prstGeom prst="rect">
            <a:avLst/>
          </a:prstGeom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正方形/長方形 2"/>
          <p:cNvSpPr/>
          <p:nvPr/>
        </p:nvSpPr>
        <p:spPr>
          <a:xfrm>
            <a:off x="340874" y="866803"/>
            <a:ext cx="187341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endParaRPr lang="en-US" altLang="ja-JP" sz="1400" b="1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ts val="2100"/>
              </a:lnSpc>
            </a:pPr>
            <a:r>
              <a:rPr lang="ja-JP" altLang="en-US" sz="18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令和３年度</a:t>
            </a:r>
            <a:endParaRPr lang="en-US" altLang="ja-JP" sz="1800" b="1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981497" y="1375188"/>
            <a:ext cx="55402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鳥取・島根広域連携協働事業</a:t>
            </a:r>
            <a:endParaRPr lang="ja-JP" altLang="en-US" sz="320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36243" y="9234058"/>
            <a:ext cx="7276085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6363" indent="-106363">
              <a:spcBef>
                <a:spcPts val="600"/>
              </a:spcBef>
            </a:pPr>
            <a:r>
              <a:rPr lang="ja-JP" altLang="en-US" sz="1400" b="1" dirty="0" smtClean="0">
                <a:solidFill>
                  <a:schemeClr val="bg1"/>
                </a:solidFill>
                <a:latin typeface="+mj-ea"/>
                <a:ea typeface="+mj-ea"/>
              </a:rPr>
              <a:t>・事業提案関係者による公開プレゼンテーションを行った後、民間の委員で構成する　　　　　　審査委員会で審査を実施し採択事業（１事業）を決定します。</a:t>
            </a:r>
            <a:endParaRPr lang="en-US" altLang="ja-JP" sz="1400" b="1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marL="106363" indent="-106363">
              <a:spcBef>
                <a:spcPts val="600"/>
              </a:spcBef>
            </a:pPr>
            <a:r>
              <a:rPr lang="ja-JP" altLang="en-US" sz="1400" b="1" dirty="0" smtClean="0">
                <a:solidFill>
                  <a:schemeClr val="bg1"/>
                </a:solidFill>
                <a:latin typeface="+mj-ea"/>
                <a:ea typeface="+mj-ea"/>
              </a:rPr>
              <a:t>・「事業提案書」の作成等について疑問点がある場合は、下記連絡先までお問い合わせください。</a:t>
            </a:r>
            <a:endParaRPr lang="ja-JP" altLang="en-US" sz="1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43570" y="10016079"/>
            <a:ext cx="74404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>
                <a:solidFill>
                  <a:schemeClr val="bg1"/>
                </a:solidFill>
                <a:latin typeface="+mj-ea"/>
                <a:ea typeface="+mj-ea"/>
              </a:rPr>
              <a:t>【</a:t>
            </a:r>
            <a:r>
              <a:rPr lang="ja-JP" altLang="en-US" sz="1400" dirty="0">
                <a:solidFill>
                  <a:schemeClr val="bg1"/>
                </a:solidFill>
                <a:latin typeface="+mj-ea"/>
                <a:ea typeface="+mj-ea"/>
              </a:rPr>
              <a:t>連絡先</a:t>
            </a:r>
            <a:r>
              <a:rPr lang="en-US" altLang="ja-JP" sz="1400" dirty="0" smtClean="0">
                <a:solidFill>
                  <a:schemeClr val="bg1"/>
                </a:solidFill>
                <a:latin typeface="+mj-ea"/>
                <a:ea typeface="+mj-ea"/>
              </a:rPr>
              <a:t>】</a:t>
            </a:r>
            <a:r>
              <a:rPr lang="ja-JP" altLang="en-US" sz="1400" dirty="0" smtClean="0">
                <a:solidFill>
                  <a:schemeClr val="bg1"/>
                </a:solidFill>
                <a:latin typeface="+mj-ea"/>
                <a:ea typeface="+mj-ea"/>
              </a:rPr>
              <a:t>島根県環境生活部環境生活総務課</a:t>
            </a:r>
            <a:r>
              <a:rPr lang="en-US" altLang="ja-JP" sz="1400" dirty="0" smtClean="0">
                <a:solidFill>
                  <a:schemeClr val="bg1"/>
                </a:solidFill>
                <a:latin typeface="+mj-ea"/>
                <a:ea typeface="+mj-ea"/>
              </a:rPr>
              <a:t>NPO</a:t>
            </a:r>
            <a:r>
              <a:rPr lang="ja-JP" altLang="en-US" sz="1400" dirty="0" smtClean="0">
                <a:solidFill>
                  <a:schemeClr val="bg1"/>
                </a:solidFill>
                <a:latin typeface="+mj-ea"/>
                <a:ea typeface="+mj-ea"/>
              </a:rPr>
              <a:t>活動推進室</a:t>
            </a:r>
            <a:r>
              <a:rPr lang="ja-JP" altLang="en-US" sz="1400" dirty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1400" dirty="0" smtClean="0">
                <a:solidFill>
                  <a:schemeClr val="bg1"/>
                </a:solidFill>
                <a:latin typeface="+mj-ea"/>
                <a:ea typeface="+mj-ea"/>
              </a:rPr>
              <a:t>　電話：</a:t>
            </a:r>
            <a:r>
              <a:rPr lang="en-US" altLang="ja-JP" sz="1400" dirty="0" smtClean="0">
                <a:solidFill>
                  <a:schemeClr val="bg1"/>
                </a:solidFill>
                <a:latin typeface="+mj-ea"/>
                <a:ea typeface="+mj-ea"/>
              </a:rPr>
              <a:t>0852-22-6099</a:t>
            </a:r>
          </a:p>
          <a:p>
            <a:r>
              <a:rPr lang="ja-JP" altLang="en-US" sz="1400" dirty="0">
                <a:solidFill>
                  <a:schemeClr val="bg1"/>
                </a:solidFill>
                <a:latin typeface="+mj-ea"/>
                <a:ea typeface="+mj-ea"/>
              </a:rPr>
              <a:t>詳細</a:t>
            </a:r>
            <a:r>
              <a:rPr lang="ja-JP" altLang="en-US" sz="1400" dirty="0" smtClean="0">
                <a:solidFill>
                  <a:schemeClr val="bg1"/>
                </a:solidFill>
                <a:latin typeface="+mj-ea"/>
                <a:ea typeface="+mj-ea"/>
              </a:rPr>
              <a:t>はこちらをご覧ください。</a:t>
            </a:r>
            <a:r>
              <a:rPr lang="en-US" altLang="ja-JP" sz="1400" dirty="0" smtClean="0">
                <a:solidFill>
                  <a:schemeClr val="bg1"/>
                </a:solidFill>
                <a:latin typeface="+mj-ea"/>
                <a:ea typeface="+mj-ea"/>
              </a:rPr>
              <a:t>https</a:t>
            </a:r>
            <a:r>
              <a:rPr lang="en-US" altLang="ja-JP" sz="1400" dirty="0">
                <a:solidFill>
                  <a:schemeClr val="bg1"/>
                </a:solidFill>
                <a:latin typeface="+mj-ea"/>
                <a:ea typeface="+mj-ea"/>
              </a:rPr>
              <a:t>://www.pref.shimane.lg.jp/admin/nonprofit/</a:t>
            </a:r>
            <a:endParaRPr lang="ja-JP" altLang="en-US" sz="1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472079" y="2597293"/>
            <a:ext cx="1995661" cy="125265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≪募集期間≫</a:t>
            </a:r>
            <a:endParaRPr lang="en-US" altLang="ja-JP" sz="1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８月２０日</a:t>
            </a:r>
            <a:r>
              <a:rPr lang="en-US" altLang="ja-JP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</a:t>
            </a:r>
            <a:r>
              <a:rPr lang="en-US" altLang="ja-JP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 algn="ctr"/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～９月１５日</a:t>
            </a:r>
            <a:r>
              <a:rPr lang="en-US" altLang="ja-JP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</a:t>
            </a:r>
            <a:r>
              <a:rPr lang="en-US" altLang="ja-JP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401814" y="257221"/>
            <a:ext cx="7592946" cy="9198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/>
              <a:t>地域課題の解決を図る実践的な協働事業の提案を募集します！</a:t>
            </a:r>
            <a:endParaRPr kumimoji="1" lang="ja-JP" altLang="en-US" sz="2000" b="1" dirty="0"/>
          </a:p>
        </p:txBody>
      </p:sp>
      <p:sp>
        <p:nvSpPr>
          <p:cNvPr id="11" name="正方形/長方形 10"/>
          <p:cNvSpPr/>
          <p:nvPr/>
        </p:nvSpPr>
        <p:spPr>
          <a:xfrm>
            <a:off x="207423" y="1852115"/>
            <a:ext cx="7314373" cy="20825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県</a:t>
            </a:r>
            <a:r>
              <a:rPr kumimoji="1" lang="ja-JP" altLang="en-US" sz="16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が考える「両県共通の地域課題」を解決する</a:t>
            </a:r>
            <a:r>
              <a:rPr kumimoji="1" lang="ja-JP" altLang="en-US" sz="16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アイデアや</a:t>
            </a:r>
            <a:r>
              <a:rPr kumimoji="1" lang="ja-JP" altLang="en-US" sz="16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ノウハウを</a:t>
            </a:r>
            <a:r>
              <a:rPr kumimoji="1" lang="ja-JP" altLang="en-US" sz="16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持つ</a:t>
            </a:r>
            <a:endParaRPr kumimoji="1" lang="en-US" altLang="ja-JP" sz="1600" b="1" dirty="0" smtClean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ＮＰＯ</a:t>
            </a:r>
            <a:r>
              <a:rPr kumimoji="1" lang="ja-JP" altLang="en-US" sz="16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等による事業提案を募集</a:t>
            </a:r>
            <a:r>
              <a:rPr lang="ja-JP" altLang="en-US" sz="16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します。</a:t>
            </a:r>
            <a:endParaRPr lang="en-US" altLang="ja-JP" sz="1600" b="1" dirty="0" smtClean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60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■令和３年度</a:t>
            </a:r>
            <a:r>
              <a:rPr lang="ja-JP" altLang="en-US" sz="16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のテーマ</a:t>
            </a:r>
            <a:endParaRPr lang="en-US" altLang="ja-JP" sz="160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エシカル</a:t>
            </a:r>
            <a:r>
              <a:rPr lang="ja-JP" altLang="en-US" sz="16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消費</a:t>
            </a:r>
            <a:r>
              <a:rPr lang="en-US" altLang="ja-JP" sz="14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600" b="1" dirty="0" err="1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</a:t>
            </a:r>
            <a:r>
              <a:rPr lang="ja-JP" altLang="en-US" sz="1600" b="1" dirty="0" err="1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16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県民の関心を高め</a:t>
            </a:r>
            <a:r>
              <a:rPr lang="ja-JP" altLang="en-US" sz="16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lang="en-US" altLang="ja-JP" sz="160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身近</a:t>
            </a:r>
            <a:r>
              <a:rPr lang="ja-JP" altLang="en-US" sz="16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な日常生活での浸透を深める。</a:t>
            </a:r>
            <a:endParaRPr lang="en-US" altLang="ja-JP" sz="1600" b="1" dirty="0" smtClean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エシカル消費</a:t>
            </a:r>
            <a:r>
              <a:rPr lang="ja-JP" altLang="en-US" sz="12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とは</a:t>
            </a:r>
            <a:r>
              <a:rPr lang="ja-JP" altLang="en-US" sz="12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消費者それぞれが</a:t>
            </a:r>
            <a:r>
              <a:rPr lang="ja-JP" altLang="en-US" sz="12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12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社会的</a:t>
            </a:r>
            <a:r>
              <a:rPr lang="ja-JP" altLang="en-US" sz="12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課題の解決を考慮</a:t>
            </a:r>
            <a:r>
              <a:rPr lang="ja-JP" altLang="en-US" sz="12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したり</a:t>
            </a:r>
            <a:r>
              <a:rPr lang="ja-JP" altLang="en-US" sz="12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lang="en-US" altLang="ja-JP" sz="1200" b="1" dirty="0" smtClean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そう</a:t>
            </a:r>
            <a:r>
              <a:rPr lang="ja-JP" altLang="en-US" sz="12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した課題に取り組む事業者を応援しながら消費活動を行うこと</a:t>
            </a:r>
            <a:r>
              <a:rPr lang="ja-JP" altLang="en-US" sz="14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40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07423" y="4148428"/>
            <a:ext cx="1331076" cy="830997"/>
          </a:xfrm>
          <a:prstGeom prst="rect">
            <a:avLst/>
          </a:prstGeom>
          <a:solidFill>
            <a:srgbClr val="009F8D"/>
          </a:solidFill>
        </p:spPr>
        <p:txBody>
          <a:bodyPr wrap="square">
            <a:spAutoFit/>
          </a:bodyPr>
          <a:lstStyle/>
          <a:p>
            <a:pPr algn="ctr"/>
            <a:endParaRPr lang="en-US" altLang="ja-JP" sz="1600" b="1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+mj-ea"/>
                <a:ea typeface="+mj-ea"/>
              </a:rPr>
              <a:t>応 募 資 格</a:t>
            </a:r>
            <a:endParaRPr lang="en-US" altLang="ja-JP" sz="1600" b="1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/>
            <a:endParaRPr lang="ja-JP" altLang="en-US" sz="16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538500" y="4148429"/>
            <a:ext cx="5939696" cy="8309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rgbClr val="009F8D"/>
                </a:solidFill>
              </a:rPr>
              <a:t>鳥取県内のＮＰＯ等と島根県内のＮＰＯ等との共同体</a:t>
            </a:r>
            <a:endParaRPr kumimoji="1" lang="en-US" altLang="ja-JP" sz="1400" b="1" dirty="0" smtClean="0">
              <a:solidFill>
                <a:srgbClr val="009F8D"/>
              </a:solidFill>
            </a:endParaRPr>
          </a:p>
          <a:p>
            <a:r>
              <a:rPr kumimoji="1" lang="ja-JP" altLang="en-US" sz="1400" b="1" dirty="0" smtClean="0">
                <a:solidFill>
                  <a:srgbClr val="009F8D"/>
                </a:solidFill>
              </a:rPr>
              <a:t>ただし、島根県内のＮＰＯ等については、しまね社会貢献基金登録団体（計画審査会の日までに、しまね社会貢献基金に登録する団体を含む）であること。</a:t>
            </a:r>
            <a:endParaRPr kumimoji="1" lang="ja-JP" altLang="en-US" sz="1400" b="1" dirty="0">
              <a:solidFill>
                <a:srgbClr val="009F8D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07423" y="4979425"/>
            <a:ext cx="1331076" cy="1815882"/>
          </a:xfrm>
          <a:prstGeom prst="rect">
            <a:avLst/>
          </a:prstGeom>
          <a:solidFill>
            <a:srgbClr val="4384C4"/>
          </a:solidFill>
        </p:spPr>
        <p:txBody>
          <a:bodyPr wrap="square" anchor="ctr">
            <a:spAutoFit/>
          </a:bodyPr>
          <a:lstStyle/>
          <a:p>
            <a:pPr algn="ctr"/>
            <a:endParaRPr lang="en-US" altLang="ja-JP" sz="1600" b="1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/>
            <a:endParaRPr lang="en-US" altLang="ja-JP" sz="1600" b="1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/>
            <a:endParaRPr lang="en-US" altLang="ja-JP" sz="1600" b="1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+mj-ea"/>
                <a:ea typeface="+mj-ea"/>
              </a:rPr>
              <a:t>補助金額等</a:t>
            </a:r>
            <a:endParaRPr lang="en-US" altLang="ja-JP" sz="1600" b="1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/>
            <a:endParaRPr lang="en-US" altLang="ja-JP" sz="16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algn="ctr"/>
            <a:endParaRPr lang="en-US" altLang="ja-JP" sz="1600" b="1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/>
            <a:endParaRPr lang="en-US" altLang="ja-JP" sz="1600" b="1" dirty="0" smtClean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538499" y="4980234"/>
            <a:ext cx="5929241" cy="1815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srgbClr val="4384C4"/>
                </a:solidFill>
              </a:rPr>
              <a:t>支援段階毎に審査を実施し、採択された事業に対し事業実施のために必要な経費を補助。</a:t>
            </a:r>
            <a:endParaRPr lang="en-US" altLang="ja-JP" sz="1400" b="1" dirty="0" smtClean="0">
              <a:solidFill>
                <a:srgbClr val="4384C4"/>
              </a:solidFill>
            </a:endParaRPr>
          </a:p>
          <a:p>
            <a:endParaRPr lang="en-US" altLang="ja-JP" sz="1600" b="1" dirty="0">
              <a:solidFill>
                <a:srgbClr val="4384C4"/>
              </a:solidFill>
            </a:endParaRPr>
          </a:p>
          <a:p>
            <a:endParaRPr kumimoji="1" lang="en-US" altLang="ja-JP" sz="1600" b="1" dirty="0" smtClean="0">
              <a:solidFill>
                <a:srgbClr val="4384C4"/>
              </a:solidFill>
            </a:endParaRPr>
          </a:p>
          <a:p>
            <a:endParaRPr lang="en-US" altLang="ja-JP" sz="1600" b="1" dirty="0" smtClean="0">
              <a:solidFill>
                <a:srgbClr val="4384C4"/>
              </a:solidFill>
            </a:endParaRPr>
          </a:p>
          <a:p>
            <a:endParaRPr lang="en-US" altLang="ja-JP" sz="1100" dirty="0">
              <a:solidFill>
                <a:srgbClr val="0068B1"/>
              </a:solidFill>
            </a:endParaRPr>
          </a:p>
          <a:p>
            <a:endParaRPr lang="en-US" altLang="ja-JP" sz="1600" b="1" dirty="0">
              <a:solidFill>
                <a:srgbClr val="4384C4"/>
              </a:solidFill>
            </a:endParaRP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624505"/>
              </p:ext>
            </p:extLst>
          </p:nvPr>
        </p:nvGraphicFramePr>
        <p:xfrm>
          <a:off x="2055883" y="5629171"/>
          <a:ext cx="412603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9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5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80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61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支援段階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補助上限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補助率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期間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1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rgbClr val="0068B1"/>
                          </a:solidFill>
                        </a:rPr>
                        <a:t>計画策定</a:t>
                      </a:r>
                      <a:endParaRPr kumimoji="1" lang="ja-JP" altLang="en-US" sz="1400" dirty="0">
                        <a:solidFill>
                          <a:srgbClr val="0068B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rgbClr val="0068B1"/>
                          </a:solidFill>
                        </a:rPr>
                        <a:t>４０万円</a:t>
                      </a:r>
                      <a:endParaRPr kumimoji="1" lang="ja-JP" altLang="en-US" sz="1400" dirty="0">
                        <a:solidFill>
                          <a:srgbClr val="0068B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rgbClr val="0068B1"/>
                          </a:solidFill>
                        </a:rPr>
                        <a:t>１０／１０</a:t>
                      </a:r>
                      <a:endParaRPr kumimoji="1" lang="ja-JP" altLang="en-US" sz="1400" dirty="0">
                        <a:solidFill>
                          <a:srgbClr val="0068B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rgbClr val="0068B1"/>
                          </a:solidFill>
                        </a:rPr>
                        <a:t>１年以内</a:t>
                      </a:r>
                      <a:endParaRPr kumimoji="1" lang="ja-JP" altLang="en-US" sz="1400" dirty="0">
                        <a:solidFill>
                          <a:srgbClr val="0068B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1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rgbClr val="0068B1"/>
                          </a:solidFill>
                        </a:rPr>
                        <a:t>協働実践</a:t>
                      </a:r>
                      <a:endParaRPr kumimoji="1" lang="ja-JP" altLang="en-US" sz="1400" dirty="0">
                        <a:solidFill>
                          <a:srgbClr val="0068B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rgbClr val="0068B1"/>
                          </a:solidFill>
                        </a:rPr>
                        <a:t>２００万円</a:t>
                      </a:r>
                      <a:endParaRPr kumimoji="1" lang="ja-JP" altLang="en-US" sz="1400" dirty="0">
                        <a:solidFill>
                          <a:srgbClr val="0068B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rgbClr val="0068B1"/>
                          </a:solidFill>
                        </a:rPr>
                        <a:t>１０／１０</a:t>
                      </a:r>
                      <a:endParaRPr kumimoji="1" lang="ja-JP" altLang="en-US" sz="1400" dirty="0">
                        <a:solidFill>
                          <a:srgbClr val="0068B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rgbClr val="0068B1"/>
                          </a:solidFill>
                        </a:rPr>
                        <a:t>１年以内</a:t>
                      </a:r>
                      <a:endParaRPr kumimoji="1" lang="ja-JP" altLang="en-US" sz="1400" b="1" dirty="0">
                        <a:solidFill>
                          <a:srgbClr val="0068B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右矢印 5"/>
          <p:cNvSpPr/>
          <p:nvPr/>
        </p:nvSpPr>
        <p:spPr>
          <a:xfrm>
            <a:off x="3073161" y="7074417"/>
            <a:ext cx="1707076" cy="1377606"/>
          </a:xfrm>
          <a:prstGeom prst="rightArrow">
            <a:avLst>
              <a:gd name="adj1" fmla="val 50000"/>
              <a:gd name="adj2" fmla="val 69709"/>
            </a:avLst>
          </a:prstGeom>
          <a:solidFill>
            <a:srgbClr val="4384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761649" y="6887445"/>
            <a:ext cx="2065125" cy="1690519"/>
          </a:xfrm>
          <a:prstGeom prst="ellipse">
            <a:avLst/>
          </a:prstGeom>
          <a:solidFill>
            <a:schemeClr val="bg1"/>
          </a:solidFill>
          <a:ln w="19050">
            <a:solidFill>
              <a:srgbClr val="4384C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/楕円 31"/>
          <p:cNvSpPr/>
          <p:nvPr/>
        </p:nvSpPr>
        <p:spPr>
          <a:xfrm>
            <a:off x="4863258" y="6872339"/>
            <a:ext cx="2065125" cy="1705625"/>
          </a:xfrm>
          <a:prstGeom prst="ellipse">
            <a:avLst/>
          </a:prstGeom>
          <a:solidFill>
            <a:schemeClr val="bg1"/>
          </a:solidFill>
          <a:ln w="19050">
            <a:solidFill>
              <a:srgbClr val="4384C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592916" y="7566614"/>
            <a:ext cx="235705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rgbClr val="4384C4"/>
                </a:solidFill>
                <a:latin typeface="+mj-ea"/>
                <a:ea typeface="+mj-ea"/>
              </a:rPr>
              <a:t>県の担当部署と</a:t>
            </a:r>
            <a:endParaRPr lang="en-US" altLang="ja-JP" sz="1400" b="1" dirty="0" smtClean="0">
              <a:solidFill>
                <a:srgbClr val="4384C4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1400" b="1" dirty="0" smtClean="0">
                <a:solidFill>
                  <a:srgbClr val="4384C4"/>
                </a:solidFill>
                <a:latin typeface="+mj-ea"/>
                <a:ea typeface="+mj-ea"/>
              </a:rPr>
              <a:t>一緒に課題解決の</a:t>
            </a:r>
            <a:endParaRPr lang="en-US" altLang="ja-JP" sz="1400" b="1" dirty="0" smtClean="0">
              <a:solidFill>
                <a:srgbClr val="4384C4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1400" b="1" dirty="0" smtClean="0">
                <a:solidFill>
                  <a:srgbClr val="4384C4"/>
                </a:solidFill>
                <a:latin typeface="+mj-ea"/>
                <a:ea typeface="+mj-ea"/>
              </a:rPr>
              <a:t>ための計画を策定</a:t>
            </a:r>
            <a:endParaRPr lang="ja-JP" altLang="en-US" sz="1400" b="1" dirty="0">
              <a:solidFill>
                <a:srgbClr val="4384C4"/>
              </a:solidFill>
              <a:latin typeface="+mj-ea"/>
              <a:ea typeface="+mj-ea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130560" y="6969567"/>
            <a:ext cx="1315745" cy="332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</a:t>
            </a:r>
            <a:r>
              <a:rPr lang="ja-JP" altLang="en-US" sz="18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策定</a:t>
            </a:r>
            <a:endParaRPr kumimoji="1" lang="ja-JP" altLang="en-US" sz="180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4751647" y="7485660"/>
            <a:ext cx="235705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rgbClr val="4384C4"/>
                </a:solidFill>
                <a:latin typeface="+mj-ea"/>
                <a:ea typeface="+mj-ea"/>
              </a:rPr>
              <a:t>計画</a:t>
            </a:r>
            <a:r>
              <a:rPr lang="ja-JP" altLang="en-US" sz="1400" b="1" dirty="0">
                <a:solidFill>
                  <a:srgbClr val="4384C4"/>
                </a:solidFill>
                <a:latin typeface="+mj-ea"/>
                <a:ea typeface="+mj-ea"/>
              </a:rPr>
              <a:t>策定</a:t>
            </a:r>
            <a:r>
              <a:rPr lang="ja-JP" altLang="en-US" sz="1400" b="1" dirty="0" smtClean="0">
                <a:solidFill>
                  <a:srgbClr val="4384C4"/>
                </a:solidFill>
                <a:latin typeface="+mj-ea"/>
                <a:ea typeface="+mj-ea"/>
              </a:rPr>
              <a:t>で策定</a:t>
            </a:r>
            <a:endParaRPr lang="en-US" altLang="ja-JP" sz="1400" b="1" dirty="0" smtClean="0">
              <a:solidFill>
                <a:srgbClr val="4384C4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1400" b="1" dirty="0" smtClean="0">
                <a:solidFill>
                  <a:srgbClr val="4384C4"/>
                </a:solidFill>
                <a:latin typeface="+mj-ea"/>
                <a:ea typeface="+mj-ea"/>
              </a:rPr>
              <a:t>した計画を県と</a:t>
            </a:r>
            <a:endParaRPr lang="en-US" altLang="ja-JP" sz="1400" b="1" dirty="0" smtClean="0">
              <a:solidFill>
                <a:srgbClr val="4384C4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1400" b="1" dirty="0" smtClean="0">
                <a:solidFill>
                  <a:srgbClr val="4384C4"/>
                </a:solidFill>
                <a:latin typeface="+mj-ea"/>
                <a:ea typeface="+mj-ea"/>
              </a:rPr>
              <a:t>協働して実施</a:t>
            </a:r>
            <a:endParaRPr lang="en-US" altLang="ja-JP" sz="1400" b="1" dirty="0" smtClean="0">
              <a:solidFill>
                <a:srgbClr val="4384C4"/>
              </a:solidFill>
              <a:latin typeface="+mj-ea"/>
              <a:ea typeface="+mj-ea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274565" y="6978289"/>
            <a:ext cx="1311216" cy="332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協働実践</a:t>
            </a:r>
            <a:endParaRPr kumimoji="1" lang="ja-JP" altLang="en-US" sz="180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955738" y="7335894"/>
            <a:ext cx="1580380" cy="2128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令和３年度</a:t>
            </a:r>
            <a:r>
              <a:rPr lang="en-US" altLang="ja-JP" sz="12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120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762496" y="7274585"/>
            <a:ext cx="2266647" cy="2128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令和４年度</a:t>
            </a:r>
            <a:r>
              <a:rPr lang="en-US" altLang="ja-JP" sz="12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120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172398" y="5889310"/>
            <a:ext cx="1493032" cy="1237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12116350" y="6503492"/>
            <a:ext cx="3566968" cy="648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/>
              <a:t>募集要項等の詳細はＮＰＯ活動推進室のホームページに掲載しています</a:t>
            </a:r>
            <a:endParaRPr lang="en-US" altLang="ja-JP" sz="1100" dirty="0" smtClean="0"/>
          </a:p>
          <a:p>
            <a:pPr algn="ctr"/>
            <a:endParaRPr kumimoji="1" lang="en-US" altLang="ja-JP" sz="1100" dirty="0"/>
          </a:p>
          <a:p>
            <a:pPr algn="ctr"/>
            <a:endParaRPr kumimoji="1" lang="ja-JP" altLang="en-US" sz="1100" dirty="0"/>
          </a:p>
        </p:txBody>
      </p:sp>
      <p:sp>
        <p:nvSpPr>
          <p:cNvPr id="12" name="フローチャート: 処理 11"/>
          <p:cNvSpPr/>
          <p:nvPr/>
        </p:nvSpPr>
        <p:spPr>
          <a:xfrm>
            <a:off x="9946271" y="7817081"/>
            <a:ext cx="1226127" cy="689693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島根県　鳥取・島根広域連携協働事業で検索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41" name="円/楕円 6"/>
          <p:cNvSpPr/>
          <p:nvPr/>
        </p:nvSpPr>
        <p:spPr>
          <a:xfrm>
            <a:off x="-5499611" y="6467412"/>
            <a:ext cx="2065125" cy="185787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384C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04736" y="8595853"/>
            <a:ext cx="628937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6363" indent="-106363">
              <a:spcBef>
                <a:spcPts val="600"/>
              </a:spcBef>
            </a:pPr>
            <a:r>
              <a:rPr lang="en-US" altLang="ja-JP" sz="1400" b="1" dirty="0">
                <a:latin typeface="+mj-ea"/>
              </a:rPr>
              <a:t>※</a:t>
            </a:r>
            <a:r>
              <a:rPr lang="ja-JP" altLang="en-US" sz="1400" b="1" dirty="0" smtClean="0">
                <a:latin typeface="+mj-ea"/>
              </a:rPr>
              <a:t>応募</a:t>
            </a:r>
            <a:r>
              <a:rPr lang="ja-JP" altLang="en-US" sz="1400" b="1" dirty="0">
                <a:latin typeface="+mj-ea"/>
              </a:rPr>
              <a:t>の際は、必ず「募集要項」をお読みください</a:t>
            </a:r>
            <a:r>
              <a:rPr lang="ja-JP" altLang="en-US" sz="1400" b="1" dirty="0" smtClean="0">
                <a:latin typeface="+mj-ea"/>
              </a:rPr>
              <a:t>。</a:t>
            </a:r>
            <a:endParaRPr lang="en-US" altLang="ja-JP" sz="1400" b="1" dirty="0" smtClean="0">
              <a:latin typeface="+mj-ea"/>
            </a:endParaRPr>
          </a:p>
          <a:p>
            <a:pPr marL="106363" indent="-106363">
              <a:spcBef>
                <a:spcPts val="600"/>
              </a:spcBef>
            </a:pPr>
            <a:r>
              <a:rPr lang="ja-JP" altLang="en-US" sz="1400" b="1" dirty="0" smtClean="0">
                <a:latin typeface="+mj-ea"/>
              </a:rPr>
              <a:t>（募集要項</a:t>
            </a:r>
            <a:r>
              <a:rPr lang="ja-JP" altLang="en-US" sz="1400" b="1" dirty="0">
                <a:latin typeface="+mj-ea"/>
              </a:rPr>
              <a:t>の様式などは島根県ＮＰＯ活動推進室ホームページに掲載しています）</a:t>
            </a:r>
            <a:endParaRPr lang="en-US" altLang="ja-JP" sz="1400" b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963</TotalTime>
  <Words>431</Words>
  <Application>Microsoft Office PowerPoint</Application>
  <PresentationFormat>ユーザー設定</PresentationFormat>
  <Paragraphs>59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土江　里麻</cp:lastModifiedBy>
  <cp:revision>87</cp:revision>
  <cp:lastPrinted>2021-08-18T05:39:12Z</cp:lastPrinted>
  <dcterms:created xsi:type="dcterms:W3CDTF">2013-08-07T01:16:52Z</dcterms:created>
  <dcterms:modified xsi:type="dcterms:W3CDTF">2021-08-18T05:39:32Z</dcterms:modified>
</cp:coreProperties>
</file>